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4" r:id="rId11"/>
    <p:sldId id="265" r:id="rId12"/>
  </p:sldIdLst>
  <p:sldSz cx="18288000" cy="10287000"/>
  <p:notesSz cx="6858000" cy="9144000"/>
  <p:embeddedFontLst>
    <p:embeddedFont>
      <p:font typeface="Canva Sans" panose="020B0604020202020204" charset="0"/>
      <p:regular r:id="rId13"/>
    </p:embeddedFont>
    <p:embeddedFont>
      <p:font typeface="Montserrat" panose="00000500000000000000" pitchFamily="2" charset="0"/>
      <p:regular r:id="rId14"/>
    </p:embeddedFont>
    <p:embeddedFont>
      <p:font typeface="Montserrat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8" autoAdjust="0"/>
    <p:restoredTop sz="94622" autoAdjust="0"/>
  </p:normalViewPr>
  <p:slideViewPr>
    <p:cSldViewPr>
      <p:cViewPr varScale="1">
        <p:scale>
          <a:sx n="60" d="100"/>
          <a:sy n="60" d="100"/>
        </p:scale>
        <p:origin x="70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72135" y="2337613"/>
            <a:ext cx="6031608" cy="60316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14845" y="1188931"/>
            <a:ext cx="1991544" cy="199154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43659" y="4214522"/>
            <a:ext cx="3185721" cy="318572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190968" y="3609100"/>
            <a:ext cx="12177370" cy="123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6"/>
              </a:lnSpc>
            </a:pPr>
            <a:r>
              <a:rPr lang="en-US" sz="11382" b="1" dirty="0" err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Expenzo</a:t>
            </a:r>
            <a:endParaRPr lang="en-US" sz="11382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4163679" y="7797695"/>
            <a:ext cx="884434" cy="88443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158231" y="1716395"/>
            <a:ext cx="1892038" cy="189203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344946" y="6400189"/>
            <a:ext cx="884434" cy="88443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7067" y="3608432"/>
            <a:ext cx="3070135" cy="3070135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055315" y="7740545"/>
            <a:ext cx="12177370" cy="183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483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</a:t>
            </a:r>
          </a:p>
          <a:p>
            <a:pPr algn="ctr">
              <a:lnSpc>
                <a:spcPts val="3675"/>
              </a:lnSpc>
            </a:pPr>
            <a:r>
              <a:rPr lang="en-US" sz="248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Pratik Chittroda - 230081015</a:t>
            </a:r>
          </a:p>
          <a:p>
            <a:pPr algn="ctr">
              <a:lnSpc>
                <a:spcPts val="3675"/>
              </a:lnSpc>
            </a:pPr>
            <a:r>
              <a:rPr lang="en-US" sz="248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Ayush Jagani - 230081023</a:t>
            </a:r>
          </a:p>
          <a:p>
            <a:pPr algn="ctr">
              <a:lnSpc>
                <a:spcPts val="3675"/>
              </a:lnSpc>
            </a:pPr>
            <a:r>
              <a:rPr lang="en-US" sz="2483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Priyank Hanspara - 230081022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6050268" y="9473025"/>
            <a:ext cx="724046" cy="2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74314" y="9473025"/>
            <a:ext cx="484986" cy="24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36831" y="2303914"/>
            <a:ext cx="2414254" cy="241425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43957" y="318425"/>
            <a:ext cx="7894207" cy="2156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67"/>
              </a:lnSpc>
            </a:pPr>
            <a:r>
              <a:rPr lang="en-US" sz="683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Implementation Plan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4529" y="2474528"/>
            <a:ext cx="673559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42"/>
              </a:lnSpc>
            </a:pPr>
            <a:r>
              <a:rPr lang="en-US" sz="21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Phase 1 :</a:t>
            </a:r>
          </a:p>
          <a:p>
            <a:pPr>
              <a:lnSpc>
                <a:spcPts val="2442"/>
              </a:lnSpc>
            </a:pPr>
            <a:r>
              <a:rPr lang="en-US" sz="21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Advanced AI Implementation</a:t>
            </a:r>
          </a:p>
          <a:p>
            <a:pPr>
              <a:lnSpc>
                <a:spcPts val="2442"/>
              </a:lnSpc>
            </a:pPr>
            <a:r>
              <a:rPr lang="en-US" sz="21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Investment tracking features</a:t>
            </a:r>
          </a:p>
          <a:p>
            <a:pPr>
              <a:lnSpc>
                <a:spcPts val="2442"/>
              </a:lnSpc>
            </a:pPr>
            <a:r>
              <a:rPr lang="en-US" sz="21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Mobile receipt scanning</a:t>
            </a:r>
          </a:p>
          <a:p>
            <a:pPr>
              <a:lnSpc>
                <a:spcPts val="2442"/>
              </a:lnSpc>
            </a:pPr>
            <a:endParaRPr lang="en-US" sz="2142" dirty="0">
              <a:solidFill>
                <a:srgbClr val="2409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ts val="2442"/>
              </a:lnSpc>
            </a:pPr>
            <a:r>
              <a:rPr lang="en-US" sz="21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Phase 2 :</a:t>
            </a:r>
          </a:p>
          <a:p>
            <a:pPr>
              <a:lnSpc>
                <a:spcPts val="2442"/>
              </a:lnSpc>
            </a:pPr>
            <a:r>
              <a:rPr lang="en-US" sz="21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Full AI financial assistant</a:t>
            </a:r>
          </a:p>
          <a:p>
            <a:pPr>
              <a:lnSpc>
                <a:spcPts val="2442"/>
              </a:lnSpc>
            </a:pPr>
            <a:r>
              <a:rPr lang="en-US" sz="21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Advanced business analytics</a:t>
            </a:r>
          </a:p>
          <a:p>
            <a:pPr>
              <a:lnSpc>
                <a:spcPts val="2442"/>
              </a:lnSpc>
            </a:pPr>
            <a:r>
              <a:rPr lang="en-US" sz="21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Multi-currency support</a:t>
            </a:r>
          </a:p>
          <a:p>
            <a:pPr>
              <a:lnSpc>
                <a:spcPts val="2442"/>
              </a:lnSpc>
            </a:pPr>
            <a:endParaRPr lang="en-US" sz="2142" dirty="0">
              <a:solidFill>
                <a:srgbClr val="2409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ts val="2442"/>
              </a:lnSpc>
            </a:pPr>
            <a:r>
              <a:rPr lang="en-US" sz="214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Phase 3 : </a:t>
            </a:r>
            <a:endParaRPr lang="en-US" sz="2142" dirty="0">
              <a:solidFill>
                <a:srgbClr val="2409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ts val="2442"/>
              </a:lnSpc>
            </a:pPr>
            <a:r>
              <a:rPr lang="en-US" sz="21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Advanced investment planning</a:t>
            </a:r>
          </a:p>
          <a:p>
            <a:pPr>
              <a:lnSpc>
                <a:spcPts val="2442"/>
              </a:lnSpc>
            </a:pPr>
            <a:r>
              <a:rPr lang="en-US" sz="21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Machine learning optimization</a:t>
            </a:r>
          </a:p>
          <a:p>
            <a:pPr>
              <a:lnSpc>
                <a:spcPts val="2442"/>
              </a:lnSpc>
            </a:pPr>
            <a:r>
              <a:rPr lang="en-US" sz="21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Enterprise-grade integrations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802852" y="2628663"/>
            <a:ext cx="6136420" cy="6136420"/>
            <a:chOff x="0" y="0"/>
            <a:chExt cx="14840029" cy="14840029"/>
          </a:xfrm>
        </p:grpSpPr>
        <p:sp>
          <p:nvSpPr>
            <p:cNvPr id="15" name="Freeform 15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Freeform 16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712" r="-24712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9963054" y="6873045"/>
            <a:ext cx="1892038" cy="189203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861737" y="3674458"/>
            <a:ext cx="2155070" cy="215507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476446" y="1521918"/>
            <a:ext cx="3185721" cy="318572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62600" y="2705100"/>
            <a:ext cx="2999351" cy="29993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05963" y="3871179"/>
            <a:ext cx="7055617" cy="15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8"/>
              </a:lnSpc>
            </a:pPr>
            <a:r>
              <a:rPr lang="en-US" sz="13535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2276" y="5315824"/>
            <a:ext cx="4990576" cy="154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28"/>
              </a:lnSpc>
            </a:pPr>
            <a:r>
              <a:rPr lang="en-US" sz="13535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You.</a:t>
            </a:r>
          </a:p>
        </p:txBody>
      </p:sp>
      <p:grpSp>
        <p:nvGrpSpPr>
          <p:cNvPr id="7" name="Group 7"/>
          <p:cNvGrpSpPr/>
          <p:nvPr/>
        </p:nvGrpSpPr>
        <p:grpSpPr>
          <a:xfrm rot="-7357214">
            <a:off x="11363748" y="4006854"/>
            <a:ext cx="1931597" cy="19315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6">
            <a:extLst>
              <a:ext uri="{FF2B5EF4-FFF2-40B4-BE49-F238E27FC236}">
                <a16:creationId xmlns:a16="http://schemas.microsoft.com/office/drawing/2014/main" id="{BD98A9F2-33DA-F037-379E-585BEAACF194}"/>
              </a:ext>
            </a:extLst>
          </p:cNvPr>
          <p:cNvSpPr/>
          <p:nvPr/>
        </p:nvSpPr>
        <p:spPr>
          <a:xfrm>
            <a:off x="13171943" y="709798"/>
            <a:ext cx="4953000" cy="4290220"/>
          </a:xfrm>
          <a:custGeom>
            <a:avLst/>
            <a:gdLst/>
            <a:ahLst/>
            <a:cxnLst/>
            <a:rect l="l" t="t" r="r" b="b"/>
            <a:pathLst>
              <a:path w="15572971" h="14863810">
                <a:moveTo>
                  <a:pt x="7786486" y="11891"/>
                </a:moveTo>
                <a:cubicBezTo>
                  <a:pt x="5127664" y="0"/>
                  <a:pt x="2665709" y="1411641"/>
                  <a:pt x="1332855" y="3712286"/>
                </a:cubicBezTo>
                <a:cubicBezTo>
                  <a:pt x="0" y="6012931"/>
                  <a:pt x="0" y="8850880"/>
                  <a:pt x="1332855" y="11151525"/>
                </a:cubicBezTo>
                <a:cubicBezTo>
                  <a:pt x="2665709" y="13452170"/>
                  <a:pt x="5127664" y="14863811"/>
                  <a:pt x="7786486" y="14851920"/>
                </a:cubicBezTo>
                <a:cubicBezTo>
                  <a:pt x="10445306" y="14863811"/>
                  <a:pt x="12907262" y="13452170"/>
                  <a:pt x="14240117" y="11151525"/>
                </a:cubicBezTo>
                <a:cubicBezTo>
                  <a:pt x="15572971" y="8850880"/>
                  <a:pt x="15572971" y="6012931"/>
                  <a:pt x="14240117" y="3712286"/>
                </a:cubicBezTo>
                <a:cubicBezTo>
                  <a:pt x="12907262" y="1411641"/>
                  <a:pt x="10445306" y="0"/>
                  <a:pt x="7786486" y="11891"/>
                </a:cubicBezTo>
                <a:close/>
              </a:path>
            </a:pathLst>
          </a:custGeom>
          <a:gradFill rotWithShape="1">
            <a:gsLst>
              <a:gs pos="0">
                <a:srgbClr val="3C67BF">
                  <a:alpha val="100000"/>
                </a:srgbClr>
              </a:gs>
              <a:gs pos="100000">
                <a:srgbClr val="F7AC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IN"/>
          </a:p>
        </p:txBody>
      </p:sp>
      <p:grpSp>
        <p:nvGrpSpPr>
          <p:cNvPr id="2" name="Group 2"/>
          <p:cNvGrpSpPr/>
          <p:nvPr/>
        </p:nvGrpSpPr>
        <p:grpSpPr>
          <a:xfrm>
            <a:off x="-499498" y="0"/>
            <a:ext cx="14152523" cy="10564131"/>
            <a:chOff x="0" y="0"/>
            <a:chExt cx="3727414" cy="27823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7414" cy="2782323"/>
            </a:xfrm>
            <a:custGeom>
              <a:avLst/>
              <a:gdLst/>
              <a:ahLst/>
              <a:cxnLst/>
              <a:rect l="l" t="t" r="r" b="b"/>
              <a:pathLst>
                <a:path w="3727414" h="2782323">
                  <a:moveTo>
                    <a:pt x="0" y="0"/>
                  </a:moveTo>
                  <a:lnTo>
                    <a:pt x="3727414" y="0"/>
                  </a:lnTo>
                  <a:lnTo>
                    <a:pt x="3727414" y="2782323"/>
                  </a:lnTo>
                  <a:lnTo>
                    <a:pt x="0" y="2782323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27414" cy="2820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227620" y="400540"/>
            <a:ext cx="1256320" cy="125632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75696" y="747111"/>
            <a:ext cx="13465387" cy="65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9"/>
              </a:lnSpc>
            </a:pPr>
            <a:r>
              <a:rPr lang="en-US" sz="5786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Challenge &amp; Our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50268" y="9473025"/>
            <a:ext cx="724046" cy="2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74314" y="9473025"/>
            <a:ext cx="354591" cy="24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918960" y="-665114"/>
            <a:ext cx="2131308" cy="213130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98802" y="8786866"/>
            <a:ext cx="3000268" cy="30002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02630" y="1786437"/>
            <a:ext cx="11111432" cy="4623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Problems :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• Users struggle with expense tracking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• No unified personal + business finance solution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endParaRPr lang="en-US" sz="3699" dirty="0">
              <a:solidFill>
                <a:srgbClr val="24096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Our Solution: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• Dual-mode system (Personal + Business)</a:t>
            </a:r>
          </a:p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240960"/>
                </a:solidFill>
                <a:latin typeface="Canva Sans"/>
                <a:ea typeface="Canva Sans"/>
                <a:cs typeface="Canva Sans"/>
                <a:sym typeface="Canva Sans"/>
              </a:rPr>
              <a:t>• Easy Expense tracking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E1E188C-B49D-9118-8F66-8DC6F24DB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0543" y="827579"/>
            <a:ext cx="4526629" cy="4022062"/>
          </a:xfrm>
          <a:prstGeom prst="ellipse">
            <a:avLst/>
          </a:prstGeom>
        </p:spPr>
      </p:pic>
      <p:sp>
        <p:nvSpPr>
          <p:cNvPr id="23" name="Freeform 16">
            <a:extLst>
              <a:ext uri="{FF2B5EF4-FFF2-40B4-BE49-F238E27FC236}">
                <a16:creationId xmlns:a16="http://schemas.microsoft.com/office/drawing/2014/main" id="{55D22521-6139-947B-B478-5758573C5614}"/>
              </a:ext>
            </a:extLst>
          </p:cNvPr>
          <p:cNvSpPr/>
          <p:nvPr/>
        </p:nvSpPr>
        <p:spPr>
          <a:xfrm>
            <a:off x="9577784" y="4677518"/>
            <a:ext cx="5625628" cy="4795507"/>
          </a:xfrm>
          <a:custGeom>
            <a:avLst/>
            <a:gdLst/>
            <a:ahLst/>
            <a:cxnLst/>
            <a:rect l="l" t="t" r="r" b="b"/>
            <a:pathLst>
              <a:path w="15572971" h="14863810">
                <a:moveTo>
                  <a:pt x="7786486" y="11891"/>
                </a:moveTo>
                <a:cubicBezTo>
                  <a:pt x="5127664" y="0"/>
                  <a:pt x="2665709" y="1411641"/>
                  <a:pt x="1332855" y="3712286"/>
                </a:cubicBezTo>
                <a:cubicBezTo>
                  <a:pt x="0" y="6012931"/>
                  <a:pt x="0" y="8850880"/>
                  <a:pt x="1332855" y="11151525"/>
                </a:cubicBezTo>
                <a:cubicBezTo>
                  <a:pt x="2665709" y="13452170"/>
                  <a:pt x="5127664" y="14863811"/>
                  <a:pt x="7786486" y="14851920"/>
                </a:cubicBezTo>
                <a:cubicBezTo>
                  <a:pt x="10445306" y="14863811"/>
                  <a:pt x="12907262" y="13452170"/>
                  <a:pt x="14240117" y="11151525"/>
                </a:cubicBezTo>
                <a:cubicBezTo>
                  <a:pt x="15572971" y="8850880"/>
                  <a:pt x="15572971" y="6012931"/>
                  <a:pt x="14240117" y="3712286"/>
                </a:cubicBezTo>
                <a:cubicBezTo>
                  <a:pt x="12907262" y="1411641"/>
                  <a:pt x="10445306" y="0"/>
                  <a:pt x="7786486" y="11891"/>
                </a:cubicBezTo>
                <a:close/>
              </a:path>
            </a:pathLst>
          </a:custGeom>
          <a:gradFill rotWithShape="1">
            <a:gsLst>
              <a:gs pos="0">
                <a:srgbClr val="3C67BF">
                  <a:alpha val="100000"/>
                </a:srgbClr>
              </a:gs>
              <a:gs pos="100000">
                <a:srgbClr val="F7AC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961EA4-C003-331C-D6E7-3ABBA4EB1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731" y="4821883"/>
            <a:ext cx="5229670" cy="4497178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" y="2666538"/>
            <a:ext cx="7353895" cy="6146254"/>
            <a:chOff x="-366471" y="-11891"/>
            <a:chExt cx="15572971" cy="14863810"/>
          </a:xfrm>
        </p:grpSpPr>
        <p:sp>
          <p:nvSpPr>
            <p:cNvPr id="9" name="Freeform 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Freeform 1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1D4C7EEF-35E2-10A3-4DB1-A916D5915E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52" y="2749530"/>
            <a:ext cx="6855860" cy="5980271"/>
          </a:xfrm>
          <a:prstGeom prst="ellipse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7275947" y="-496215"/>
            <a:ext cx="11264060" cy="11375654"/>
            <a:chOff x="0" y="0"/>
            <a:chExt cx="2966666" cy="29960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6666" cy="2996057"/>
            </a:xfrm>
            <a:custGeom>
              <a:avLst/>
              <a:gdLst/>
              <a:ahLst/>
              <a:cxnLst/>
              <a:rect l="l" t="t" r="r" b="b"/>
              <a:pathLst>
                <a:path w="2966666" h="2996057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54546" y="-1328013"/>
            <a:ext cx="5214383" cy="521438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050268" y="9473025"/>
            <a:ext cx="724046" cy="2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4314" y="9473025"/>
            <a:ext cx="354591" cy="24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85315" y="506784"/>
            <a:ext cx="10694086" cy="77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Technical Architecture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7199" y="5114183"/>
            <a:ext cx="3188086" cy="3042907"/>
          </a:xfrm>
          <a:custGeom>
            <a:avLst/>
            <a:gdLst/>
            <a:ahLst/>
            <a:cxnLst/>
            <a:rect l="l" t="t" r="r" b="b"/>
            <a:pathLst>
              <a:path w="15572971" h="14863810">
                <a:moveTo>
                  <a:pt x="7786486" y="11891"/>
                </a:moveTo>
                <a:cubicBezTo>
                  <a:pt x="5127664" y="0"/>
                  <a:pt x="2665709" y="1411641"/>
                  <a:pt x="1332855" y="3712286"/>
                </a:cubicBezTo>
                <a:cubicBezTo>
                  <a:pt x="0" y="6012931"/>
                  <a:pt x="0" y="8850880"/>
                  <a:pt x="1332855" y="11151525"/>
                </a:cubicBezTo>
                <a:cubicBezTo>
                  <a:pt x="2665709" y="13452170"/>
                  <a:pt x="5127664" y="14863811"/>
                  <a:pt x="7786486" y="14851920"/>
                </a:cubicBezTo>
                <a:cubicBezTo>
                  <a:pt x="10445306" y="14863811"/>
                  <a:pt x="12907262" y="13452170"/>
                  <a:pt x="14240117" y="11151525"/>
                </a:cubicBezTo>
                <a:cubicBezTo>
                  <a:pt x="15572971" y="8850880"/>
                  <a:pt x="15572971" y="6012931"/>
                  <a:pt x="14240117" y="3712286"/>
                </a:cubicBezTo>
                <a:cubicBezTo>
                  <a:pt x="12907262" y="1411641"/>
                  <a:pt x="10445306" y="0"/>
                  <a:pt x="7786486" y="11891"/>
                </a:cubicBezTo>
                <a:close/>
              </a:path>
            </a:pathLst>
          </a:custGeom>
          <a:gradFill rotWithShape="1">
            <a:gsLst>
              <a:gs pos="0">
                <a:srgbClr val="3C67BF">
                  <a:alpha val="100000"/>
                </a:srgbClr>
              </a:gs>
              <a:gs pos="100000">
                <a:srgbClr val="F7ACFF">
                  <a:alpha val="100000"/>
                </a:srgbClr>
              </a:gs>
            </a:gsLst>
            <a:lin ang="0"/>
          </a:grad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103538" y="5229422"/>
            <a:ext cx="2946611" cy="2812428"/>
          </a:xfrm>
          <a:custGeom>
            <a:avLst/>
            <a:gdLst/>
            <a:ahLst/>
            <a:cxnLst/>
            <a:rect l="l" t="t" r="r" b="b"/>
            <a:pathLst>
              <a:path w="14393427" h="13737979">
                <a:moveTo>
                  <a:pt x="7196714" y="10990"/>
                </a:moveTo>
                <a:cubicBezTo>
                  <a:pt x="4739280" y="0"/>
                  <a:pt x="2463801" y="1304719"/>
                  <a:pt x="1231900" y="3431106"/>
                </a:cubicBezTo>
                <a:cubicBezTo>
                  <a:pt x="0" y="5557493"/>
                  <a:pt x="0" y="8180487"/>
                  <a:pt x="1231900" y="10306874"/>
                </a:cubicBezTo>
                <a:cubicBezTo>
                  <a:pt x="2463801" y="12433261"/>
                  <a:pt x="4739280" y="13737980"/>
                  <a:pt x="7196714" y="13726990"/>
                </a:cubicBezTo>
                <a:cubicBezTo>
                  <a:pt x="9654147" y="13737980"/>
                  <a:pt x="11929626" y="12433261"/>
                  <a:pt x="13161527" y="10306874"/>
                </a:cubicBezTo>
                <a:cubicBezTo>
                  <a:pt x="14393427" y="8180487"/>
                  <a:pt x="14393427" y="5557493"/>
                  <a:pt x="13161527" y="3431106"/>
                </a:cubicBezTo>
                <a:cubicBezTo>
                  <a:pt x="11929626" y="1304719"/>
                  <a:pt x="9654147" y="0"/>
                  <a:pt x="7196714" y="10990"/>
                </a:cubicBez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9" name="Group 19"/>
          <p:cNvGrpSpPr/>
          <p:nvPr/>
        </p:nvGrpSpPr>
        <p:grpSpPr>
          <a:xfrm>
            <a:off x="-908020" y="7636544"/>
            <a:ext cx="4721330" cy="472133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135771" y="2235862"/>
            <a:ext cx="9556399" cy="1269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1"/>
              </a:lnSpc>
            </a:pPr>
            <a:r>
              <a:rPr lang="en-US" sz="2869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React Native</a:t>
            </a:r>
          </a:p>
          <a:p>
            <a:pPr algn="l">
              <a:lnSpc>
                <a:spcPts val="3271"/>
              </a:lnSpc>
            </a:pPr>
            <a:r>
              <a:rPr lang="en-US" sz="2869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React Navigation v7 for seamless navigation</a:t>
            </a:r>
          </a:p>
          <a:p>
            <a:pPr algn="l">
              <a:lnSpc>
                <a:spcPts val="3271"/>
              </a:lnSpc>
            </a:pPr>
            <a:r>
              <a:rPr lang="en-US" sz="2869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React Native Paper for Material Design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004752" y="1615193"/>
            <a:ext cx="262038" cy="26203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397810" y="1637561"/>
            <a:ext cx="6975227" cy="31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12371" y="4835526"/>
            <a:ext cx="8467029" cy="2295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Firebase Firestore (real-time database)</a:t>
            </a:r>
          </a:p>
          <a:p>
            <a:pPr algn="l"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Firebase Authentication (multi-	provider)</a:t>
            </a:r>
          </a:p>
          <a:p>
            <a:pPr algn="l"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Firebase Storage for documents</a:t>
            </a:r>
          </a:p>
          <a:p>
            <a:pPr algn="l"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Advanced security rules</a:t>
            </a:r>
          </a:p>
          <a:p>
            <a:pPr algn="l">
              <a:lnSpc>
                <a:spcPts val="4152"/>
              </a:lnSpc>
            </a:pPr>
            <a:endParaRPr lang="en-US" sz="3042" dirty="0">
              <a:solidFill>
                <a:srgbClr val="2409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9004752" y="4214857"/>
            <a:ext cx="262038" cy="26203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397810" y="4237226"/>
            <a:ext cx="4967581" cy="312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97810" y="7213669"/>
            <a:ext cx="4967581" cy="30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2681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Development: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004752" y="7164581"/>
            <a:ext cx="262038" cy="26203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218388" y="7807112"/>
            <a:ext cx="6474137" cy="1846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AsyncStorage for offline data</a:t>
            </a:r>
          </a:p>
          <a:p>
            <a:pPr algn="l"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Expo CLI for deployment</a:t>
            </a:r>
          </a:p>
          <a:p>
            <a:pPr algn="l">
              <a:lnSpc>
                <a:spcPts val="3468"/>
              </a:lnSpc>
            </a:pPr>
            <a:endParaRPr lang="en-US" sz="3042" dirty="0">
              <a:solidFill>
                <a:srgbClr val="2409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152"/>
              </a:lnSpc>
            </a:pPr>
            <a:endParaRPr lang="en-US" sz="3042" dirty="0">
              <a:solidFill>
                <a:srgbClr val="2409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6885" y="-544327"/>
            <a:ext cx="11264060" cy="11375654"/>
            <a:chOff x="0" y="0"/>
            <a:chExt cx="2966666" cy="29960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6666" cy="2996057"/>
            </a:xfrm>
            <a:custGeom>
              <a:avLst/>
              <a:gdLst/>
              <a:ahLst/>
              <a:cxnLst/>
              <a:rect l="l" t="t" r="r" b="b"/>
              <a:pathLst>
                <a:path w="2966666" h="2996057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54546" y="-1328013"/>
            <a:ext cx="5214383" cy="521438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300919" y="2671455"/>
            <a:ext cx="6136420" cy="6136420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Freeform 1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050268" y="9473025"/>
            <a:ext cx="724046" cy="2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4314" y="9473025"/>
            <a:ext cx="354591" cy="24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85315" y="506784"/>
            <a:ext cx="10694086" cy="146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683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FEATURES</a:t>
            </a:r>
          </a:p>
          <a:p>
            <a:pPr algn="l">
              <a:lnSpc>
                <a:spcPts val="5467"/>
              </a:lnSpc>
            </a:pPr>
            <a:endParaRPr lang="en-US" sz="6833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49938" y="5907599"/>
            <a:ext cx="3038039" cy="3038039"/>
            <a:chOff x="0" y="0"/>
            <a:chExt cx="14840029" cy="14840029"/>
          </a:xfrm>
        </p:grpSpPr>
        <p:sp>
          <p:nvSpPr>
            <p:cNvPr id="16" name="Freeform 16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Freeform 17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908020" y="7636544"/>
            <a:ext cx="4721330" cy="472133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437338" y="2348525"/>
            <a:ext cx="9242063" cy="198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1"/>
              </a:lnSpc>
            </a:pPr>
            <a:r>
              <a:rPr lang="en-US" sz="270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Smart transaction tracking with auto-categorization</a:t>
            </a:r>
          </a:p>
          <a:p>
            <a:pPr algn="l">
              <a:lnSpc>
                <a:spcPts val="5431"/>
              </a:lnSpc>
            </a:pPr>
            <a:r>
              <a:rPr lang="en-US" sz="270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Budget management with alerts</a:t>
            </a:r>
          </a:p>
          <a:p>
            <a:pPr algn="l">
              <a:lnSpc>
                <a:spcPts val="5431"/>
              </a:lnSpc>
            </a:pPr>
            <a:r>
              <a:rPr lang="en-US" sz="270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Goal tracking and progress monitoring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265303" y="1799082"/>
            <a:ext cx="344071" cy="34407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833471" y="1824297"/>
            <a:ext cx="6637204" cy="73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5"/>
              </a:lnSpc>
            </a:pPr>
            <a:r>
              <a:rPr lang="en-US" sz="3381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Personal Finance Tracking:</a:t>
            </a:r>
          </a:p>
          <a:p>
            <a:pPr algn="l">
              <a:lnSpc>
                <a:spcPts val="2705"/>
              </a:lnSpc>
            </a:pPr>
            <a:endParaRPr lang="en-US" sz="3381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835701" y="7164086"/>
            <a:ext cx="6637204" cy="73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5"/>
              </a:lnSpc>
            </a:pPr>
            <a:r>
              <a:rPr lang="en-US" sz="3381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Customization :</a:t>
            </a:r>
          </a:p>
          <a:p>
            <a:pPr algn="l">
              <a:lnSpc>
                <a:spcPts val="2705"/>
              </a:lnSpc>
            </a:pPr>
            <a:endParaRPr lang="en-US" sz="3381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8267533" y="7124992"/>
            <a:ext cx="344071" cy="34407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8460114" y="7555110"/>
            <a:ext cx="9242063" cy="1297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1"/>
              </a:lnSpc>
            </a:pPr>
            <a:r>
              <a:rPr lang="en-US" sz="270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8 custom themes + dark/light modes</a:t>
            </a:r>
          </a:p>
          <a:p>
            <a:pPr algn="l">
              <a:lnSpc>
                <a:spcPts val="5431"/>
              </a:lnSpc>
            </a:pPr>
            <a:r>
              <a:rPr lang="en-US" sz="270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Personalized categories</a:t>
            </a:r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D708BA6E-B803-2D34-F070-E9450BA61E3F}"/>
              </a:ext>
            </a:extLst>
          </p:cNvPr>
          <p:cNvSpPr txBox="1"/>
          <p:nvPr/>
        </p:nvSpPr>
        <p:spPr>
          <a:xfrm>
            <a:off x="8845182" y="4615267"/>
            <a:ext cx="6637204" cy="733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5"/>
              </a:lnSpc>
            </a:pPr>
            <a:r>
              <a:rPr lang="en-US" sz="3381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Finance Tracking :</a:t>
            </a:r>
          </a:p>
          <a:p>
            <a:pPr algn="l">
              <a:lnSpc>
                <a:spcPts val="2705"/>
              </a:lnSpc>
            </a:pPr>
            <a:endParaRPr lang="en-US" sz="3381" b="1" dirty="0">
              <a:solidFill>
                <a:srgbClr val="24096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33" name="Group 28">
            <a:extLst>
              <a:ext uri="{FF2B5EF4-FFF2-40B4-BE49-F238E27FC236}">
                <a16:creationId xmlns:a16="http://schemas.microsoft.com/office/drawing/2014/main" id="{82A3CA10-DA0C-AFB7-43F4-380E7BF33109}"/>
              </a:ext>
            </a:extLst>
          </p:cNvPr>
          <p:cNvGrpSpPr/>
          <p:nvPr/>
        </p:nvGrpSpPr>
        <p:grpSpPr>
          <a:xfrm>
            <a:off x="8277014" y="4576173"/>
            <a:ext cx="344071" cy="344071"/>
            <a:chOff x="0" y="0"/>
            <a:chExt cx="812800" cy="812800"/>
          </a:xfrm>
        </p:grpSpPr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A261BAFF-08B5-36A5-6F85-22E83B46FF3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35" name="TextBox 30">
              <a:extLst>
                <a:ext uri="{FF2B5EF4-FFF2-40B4-BE49-F238E27FC236}">
                  <a16:creationId xmlns:a16="http://schemas.microsoft.com/office/drawing/2014/main" id="{FC6E29E9-820E-565B-D658-FB6E9505FC2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endParaRPr/>
            </a:p>
          </p:txBody>
        </p:sp>
      </p:grpSp>
      <p:sp>
        <p:nvSpPr>
          <p:cNvPr id="36" name="TextBox 31">
            <a:extLst>
              <a:ext uri="{FF2B5EF4-FFF2-40B4-BE49-F238E27FC236}">
                <a16:creationId xmlns:a16="http://schemas.microsoft.com/office/drawing/2014/main" id="{0A988ADE-5506-BB00-21A4-2522C7CF7D2F}"/>
              </a:ext>
            </a:extLst>
          </p:cNvPr>
          <p:cNvSpPr txBox="1"/>
          <p:nvPr/>
        </p:nvSpPr>
        <p:spPr>
          <a:xfrm>
            <a:off x="8614290" y="4934238"/>
            <a:ext cx="9242063" cy="1989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31"/>
              </a:lnSpc>
            </a:pPr>
            <a:r>
              <a:rPr lang="en-US" sz="270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•Team Management </a:t>
            </a:r>
          </a:p>
          <a:p>
            <a:pPr algn="l">
              <a:lnSpc>
                <a:spcPts val="5431"/>
              </a:lnSpc>
            </a:pPr>
            <a:r>
              <a:rPr lang="en-US" sz="270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Company Expense Management</a:t>
            </a:r>
          </a:p>
          <a:p>
            <a:pPr>
              <a:lnSpc>
                <a:spcPts val="5431"/>
              </a:lnSpc>
            </a:pPr>
            <a:r>
              <a:rPr lang="en-US" sz="270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•Company Budgets track and management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23940" y="-544327"/>
            <a:ext cx="11264060" cy="11375654"/>
            <a:chOff x="0" y="0"/>
            <a:chExt cx="2966666" cy="29960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6666" cy="2996057"/>
            </a:xfrm>
            <a:custGeom>
              <a:avLst/>
              <a:gdLst/>
              <a:ahLst/>
              <a:cxnLst/>
              <a:rect l="l" t="t" r="r" b="b"/>
              <a:pathLst>
                <a:path w="2966666" h="2996057">
                  <a:moveTo>
                    <a:pt x="0" y="0"/>
                  </a:moveTo>
                  <a:lnTo>
                    <a:pt x="2966666" y="0"/>
                  </a:lnTo>
                  <a:lnTo>
                    <a:pt x="2966666" y="2996057"/>
                  </a:lnTo>
                  <a:lnTo>
                    <a:pt x="0" y="2996057"/>
                  </a:lnTo>
                  <a:close/>
                </a:path>
              </a:pathLst>
            </a:custGeom>
            <a:gradFill rotWithShape="1">
              <a:gsLst>
                <a:gs pos="0">
                  <a:srgbClr val="F7ACFF">
                    <a:alpha val="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3C67BF">
                    <a:alpha val="23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66666" cy="3034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54546" y="-1328013"/>
            <a:ext cx="5214383" cy="521438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300919" y="2671455"/>
            <a:ext cx="6136420" cy="6136420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66471" y="-11891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100000"/>
                  </a:srgbClr>
                </a:gs>
                <a:gs pos="100000">
                  <a:srgbClr val="8875D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Freeform 10"/>
            <p:cNvSpPr/>
            <p:nvPr/>
          </p:nvSpPr>
          <p:spPr>
            <a:xfrm>
              <a:off x="-156193" y="1888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23301" y="551024"/>
              <a:ext cx="14393427" cy="13737979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050268" y="9473025"/>
            <a:ext cx="724046" cy="2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74314" y="9473025"/>
            <a:ext cx="354591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77200" y="208496"/>
            <a:ext cx="13030199" cy="1450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67"/>
              </a:lnSpc>
            </a:pPr>
            <a:r>
              <a:rPr lang="en-US" sz="683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INTERFACE &amp; EXPERIENCE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55737" y="5309550"/>
            <a:ext cx="3188087" cy="3042908"/>
            <a:chOff x="-5833358" y="-2921316"/>
            <a:chExt cx="15572971" cy="14863810"/>
          </a:xfrm>
        </p:grpSpPr>
        <p:sp>
          <p:nvSpPr>
            <p:cNvPr id="16" name="Freeform 16"/>
            <p:cNvSpPr/>
            <p:nvPr/>
          </p:nvSpPr>
          <p:spPr>
            <a:xfrm>
              <a:off x="-5833358" y="-2921316"/>
              <a:ext cx="15572971" cy="14863810"/>
            </a:xfrm>
            <a:custGeom>
              <a:avLst/>
              <a:gdLst/>
              <a:ahLst/>
              <a:cxnLst/>
              <a:rect l="l" t="t" r="r" b="b"/>
              <a:pathLst>
                <a:path w="15572971" h="14863810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100000"/>
                  </a:srgbClr>
                </a:gs>
                <a:gs pos="100000">
                  <a:srgbClr val="F7AC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5623080" y="-2720612"/>
              <a:ext cx="15152415" cy="14462405"/>
            </a:xfrm>
            <a:custGeom>
              <a:avLst/>
              <a:gdLst/>
              <a:ahLst/>
              <a:cxnLst/>
              <a:rect l="l" t="t" r="r" b="b"/>
              <a:pathLst>
                <a:path w="15152415" h="1446240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-5267349" y="-2358404"/>
              <a:ext cx="14393424" cy="13737980"/>
            </a:xfrm>
            <a:custGeom>
              <a:avLst/>
              <a:gdLst/>
              <a:ahLst/>
              <a:cxnLst/>
              <a:rect l="l" t="t" r="r" b="b"/>
              <a:pathLst>
                <a:path w="14393427" h="13737979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IN"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908020" y="7636544"/>
            <a:ext cx="4721330" cy="472133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042788" y="2785173"/>
            <a:ext cx="8046928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Smooth animations and transitions</a:t>
            </a:r>
          </a:p>
          <a:p>
            <a:pPr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Responsive design for all devices</a:t>
            </a:r>
          </a:p>
          <a:p>
            <a:pPr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Accessibility compliance</a:t>
            </a:r>
          </a:p>
          <a:p>
            <a:pPr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Consistent theming across all screens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835168" y="2164504"/>
            <a:ext cx="262038" cy="26203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228226" y="2186873"/>
            <a:ext cx="4967581" cy="28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5"/>
              </a:lnSpc>
            </a:pPr>
            <a:r>
              <a:rPr lang="en-US" sz="2681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UI Features: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244500" y="5450731"/>
            <a:ext cx="4967581" cy="286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5"/>
              </a:lnSpc>
            </a:pPr>
            <a:r>
              <a:rPr lang="en-US" sz="2681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Navigation: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8810602" y="5386945"/>
            <a:ext cx="262038" cy="262038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B45B5">
                    <a:alpha val="96000"/>
                  </a:srgbClr>
                </a:gs>
                <a:gs pos="100000">
                  <a:srgbClr val="8875D7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065078" y="6044174"/>
            <a:ext cx="7151756" cy="1346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Tab-based navigation</a:t>
            </a:r>
          </a:p>
          <a:p>
            <a:pPr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Stack navigation for detailed views</a:t>
            </a:r>
          </a:p>
          <a:p>
            <a:pPr>
              <a:lnSpc>
                <a:spcPts val="3468"/>
              </a:lnSpc>
            </a:pPr>
            <a:r>
              <a:rPr lang="en-US" sz="304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Modal screens for quick actions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793"/>
            <a:ext cx="20421600" cy="10298793"/>
            <a:chOff x="0" y="0"/>
            <a:chExt cx="3727414" cy="1235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7414" cy="1235549"/>
            </a:xfrm>
            <a:custGeom>
              <a:avLst/>
              <a:gdLst/>
              <a:ahLst/>
              <a:cxnLst/>
              <a:rect l="l" t="t" r="r" b="b"/>
              <a:pathLst>
                <a:path w="3727414" h="1235549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727414" cy="127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02280" y="4386951"/>
            <a:ext cx="6357273" cy="3306762"/>
            <a:chOff x="0" y="0"/>
            <a:chExt cx="1741161" cy="9803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41161" cy="980341"/>
            </a:xfrm>
            <a:custGeom>
              <a:avLst/>
              <a:gdLst/>
              <a:ahLst/>
              <a:cxnLst/>
              <a:rect l="l" t="t" r="r" b="b"/>
              <a:pathLst>
                <a:path w="1741161" h="980341">
                  <a:moveTo>
                    <a:pt x="0" y="0"/>
                  </a:moveTo>
                  <a:lnTo>
                    <a:pt x="1741161" y="0"/>
                  </a:lnTo>
                  <a:lnTo>
                    <a:pt x="1741161" y="980341"/>
                  </a:lnTo>
                  <a:lnTo>
                    <a:pt x="0" y="980341"/>
                  </a:lnTo>
                  <a:close/>
                </a:path>
              </a:pathLst>
            </a:custGeom>
            <a:blipFill>
              <a:blip r:embed="rId2"/>
              <a:stretch>
                <a:fillRect t="-9165" b="-916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6678428" y="2247900"/>
            <a:ext cx="1892038" cy="189203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0797" y="255800"/>
            <a:ext cx="1256320" cy="125632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412232" y="6978409"/>
            <a:ext cx="978035" cy="97803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840087" y="6978409"/>
            <a:ext cx="1256320" cy="125632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422108" y="5233217"/>
            <a:ext cx="1256320" cy="125632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43239" y="2330556"/>
            <a:ext cx="15537985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Firebase Collections:</a:t>
            </a:r>
          </a:p>
          <a:p>
            <a:r>
              <a:rPr lang="en-US" sz="3200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users/ - Profile, settings, preferences</a:t>
            </a:r>
          </a:p>
          <a:p>
            <a:r>
              <a:rPr lang="en-US" sz="3200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transactions/ - Financial data with categorization</a:t>
            </a:r>
          </a:p>
          <a:p>
            <a:r>
              <a:rPr lang="en-US" sz="3200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budgets/ - Limits, tracking, alerts</a:t>
            </a:r>
          </a:p>
          <a:p>
            <a:endParaRPr lang="en-US" sz="3200" dirty="0">
              <a:solidFill>
                <a:srgbClr val="24096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r>
              <a:rPr lang="en-US" sz="3200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Features:</a:t>
            </a:r>
          </a:p>
          <a:p>
            <a:r>
              <a:rPr lang="en-US" sz="3200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Real-time synchronization</a:t>
            </a:r>
          </a:p>
          <a:p>
            <a:r>
              <a:rPr lang="en-US" sz="3200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Offline data caching</a:t>
            </a:r>
          </a:p>
          <a:p>
            <a:r>
              <a:rPr lang="en-US" sz="3200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Automatic backups</a:t>
            </a:r>
          </a:p>
          <a:p>
            <a:r>
              <a:rPr lang="en-US" sz="3200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• Field-level security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6050268" y="9473025"/>
            <a:ext cx="724046" cy="2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774314" y="9473025"/>
            <a:ext cx="354591" cy="24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488546" y="534373"/>
            <a:ext cx="7310908" cy="1450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683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DATABASE ARCHITECTURE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1">
            <a:extLst>
              <a:ext uri="{FF2B5EF4-FFF2-40B4-BE49-F238E27FC236}">
                <a16:creationId xmlns:a16="http://schemas.microsoft.com/office/drawing/2014/main" id="{02602E8A-4D04-D782-E1B7-F6C269DF8382}"/>
              </a:ext>
            </a:extLst>
          </p:cNvPr>
          <p:cNvGrpSpPr/>
          <p:nvPr/>
        </p:nvGrpSpPr>
        <p:grpSpPr>
          <a:xfrm rot="5884024">
            <a:off x="13645536" y="29212"/>
            <a:ext cx="1256320" cy="1256320"/>
            <a:chOff x="0" y="0"/>
            <a:chExt cx="812800" cy="812800"/>
          </a:xfrm>
        </p:grpSpPr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07B581CC-EB2B-0CFE-EB8F-DF9D7EBD51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E66FA296-992A-6EA8-6C24-7DA6D2C20A9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12">
            <a:extLst>
              <a:ext uri="{FF2B5EF4-FFF2-40B4-BE49-F238E27FC236}">
                <a16:creationId xmlns:a16="http://schemas.microsoft.com/office/drawing/2014/main" id="{575237F6-0906-29EA-CE7C-2F68FD5E84AC}"/>
              </a:ext>
            </a:extLst>
          </p:cNvPr>
          <p:cNvSpPr/>
          <p:nvPr/>
        </p:nvSpPr>
        <p:spPr>
          <a:xfrm>
            <a:off x="635289" y="147042"/>
            <a:ext cx="1256320" cy="125632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gradFill rotWithShape="1">
            <a:gsLst>
              <a:gs pos="0">
                <a:srgbClr val="3C67BF">
                  <a:alpha val="96000"/>
                </a:srgbClr>
              </a:gs>
              <a:gs pos="100000">
                <a:srgbClr val="F7ACFF">
                  <a:alpha val="0"/>
                </a:srgbClr>
              </a:gs>
            </a:gsLst>
            <a:lin ang="0"/>
          </a:gradFill>
        </p:spPr>
        <p:txBody>
          <a:bodyPr/>
          <a:lstStyle/>
          <a:p>
            <a:endParaRPr lang="en-IN"/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65DCC2A7-3685-A0D0-0609-A7A050550A62}"/>
              </a:ext>
            </a:extLst>
          </p:cNvPr>
          <p:cNvGrpSpPr/>
          <p:nvPr/>
        </p:nvGrpSpPr>
        <p:grpSpPr>
          <a:xfrm>
            <a:off x="-35521" y="-3308718"/>
            <a:ext cx="18851576" cy="13595718"/>
            <a:chOff x="0" y="-38100"/>
            <a:chExt cx="3733390" cy="1631082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9A54845E-9BDA-C2B9-1C66-C1A133514F58}"/>
                </a:ext>
              </a:extLst>
            </p:cNvPr>
            <p:cNvSpPr/>
            <p:nvPr/>
          </p:nvSpPr>
          <p:spPr>
            <a:xfrm>
              <a:off x="5976" y="357433"/>
              <a:ext cx="3727414" cy="1235549"/>
            </a:xfrm>
            <a:custGeom>
              <a:avLst/>
              <a:gdLst/>
              <a:ahLst/>
              <a:cxnLst/>
              <a:rect l="l" t="t" r="r" b="b"/>
              <a:pathLst>
                <a:path w="3727414" h="1235549">
                  <a:moveTo>
                    <a:pt x="0" y="0"/>
                  </a:moveTo>
                  <a:lnTo>
                    <a:pt x="3727414" y="0"/>
                  </a:lnTo>
                  <a:lnTo>
                    <a:pt x="3727414" y="1235549"/>
                  </a:lnTo>
                  <a:lnTo>
                    <a:pt x="0" y="1235549"/>
                  </a:ln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23000"/>
                  </a:srgbClr>
                </a:gs>
                <a:gs pos="50000">
                  <a:srgbClr val="6B4CAF">
                    <a:alpha val="13225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43BFE578-775E-0882-D9B2-73C132F50E3F}"/>
                </a:ext>
              </a:extLst>
            </p:cNvPr>
            <p:cNvSpPr txBox="1"/>
            <p:nvPr/>
          </p:nvSpPr>
          <p:spPr>
            <a:xfrm>
              <a:off x="0" y="-38100"/>
              <a:ext cx="3727414" cy="1273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" name="Group 7">
            <a:extLst>
              <a:ext uri="{FF2B5EF4-FFF2-40B4-BE49-F238E27FC236}">
                <a16:creationId xmlns:a16="http://schemas.microsoft.com/office/drawing/2014/main" id="{2F013A5B-675C-5E24-C776-5FF34FC8457B}"/>
              </a:ext>
            </a:extLst>
          </p:cNvPr>
          <p:cNvGrpSpPr/>
          <p:nvPr/>
        </p:nvGrpSpPr>
        <p:grpSpPr>
          <a:xfrm>
            <a:off x="16774314" y="2306583"/>
            <a:ext cx="1892038" cy="1892038"/>
            <a:chOff x="0" y="0"/>
            <a:chExt cx="812800" cy="812800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C8B17E3D-E155-7D1C-DD0F-08B30A6E4A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77EF2C96-9A45-B664-51CE-A2117054182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7">
            <a:extLst>
              <a:ext uri="{FF2B5EF4-FFF2-40B4-BE49-F238E27FC236}">
                <a16:creationId xmlns:a16="http://schemas.microsoft.com/office/drawing/2014/main" id="{D1C7D836-A7A4-62ED-607D-045EC4631D13}"/>
              </a:ext>
            </a:extLst>
          </p:cNvPr>
          <p:cNvGrpSpPr/>
          <p:nvPr/>
        </p:nvGrpSpPr>
        <p:grpSpPr>
          <a:xfrm>
            <a:off x="8412232" y="6978409"/>
            <a:ext cx="978035" cy="978035"/>
            <a:chOff x="0" y="0"/>
            <a:chExt cx="812800" cy="812800"/>
          </a:xfrm>
        </p:grpSpPr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DF6A59EA-C18A-8274-4F19-4B4EC864CD5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96000"/>
                  </a:srgbClr>
                </a:gs>
              </a:gsLst>
              <a:lin ang="0"/>
            </a:gradFill>
          </p:spPr>
        </p:sp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C5270EC5-A923-D030-EF7A-CB330668033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9">
            <a:extLst>
              <a:ext uri="{FF2B5EF4-FFF2-40B4-BE49-F238E27FC236}">
                <a16:creationId xmlns:a16="http://schemas.microsoft.com/office/drawing/2014/main" id="{7B95A10B-896C-6A85-5418-2A6FB605FAB2}"/>
              </a:ext>
            </a:extLst>
          </p:cNvPr>
          <p:cNvSpPr txBox="1"/>
          <p:nvPr/>
        </p:nvSpPr>
        <p:spPr>
          <a:xfrm>
            <a:off x="16050268" y="9473025"/>
            <a:ext cx="724046" cy="2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1E03F7C7-8DB2-E1C8-5F3F-451249E47CC8}"/>
              </a:ext>
            </a:extLst>
          </p:cNvPr>
          <p:cNvSpPr txBox="1"/>
          <p:nvPr/>
        </p:nvSpPr>
        <p:spPr>
          <a:xfrm>
            <a:off x="16774314" y="9473025"/>
            <a:ext cx="354591" cy="24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3337E24-0271-CE3B-9207-3C8D83997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1" y="352753"/>
            <a:ext cx="8305799" cy="4791422"/>
          </a:xfrm>
          <a:prstGeom prst="rect">
            <a:avLst/>
          </a:prstGeom>
        </p:spPr>
      </p:pic>
      <p:grpSp>
        <p:nvGrpSpPr>
          <p:cNvPr id="16" name="Group 24">
            <a:extLst>
              <a:ext uri="{FF2B5EF4-FFF2-40B4-BE49-F238E27FC236}">
                <a16:creationId xmlns:a16="http://schemas.microsoft.com/office/drawing/2014/main" id="{9959C8C1-0E82-A8E4-094D-61A40D17AD17}"/>
              </a:ext>
            </a:extLst>
          </p:cNvPr>
          <p:cNvGrpSpPr/>
          <p:nvPr/>
        </p:nvGrpSpPr>
        <p:grpSpPr>
          <a:xfrm rot="9918720">
            <a:off x="15422108" y="5233217"/>
            <a:ext cx="1256320" cy="1256320"/>
            <a:chOff x="0" y="0"/>
            <a:chExt cx="812800" cy="812800"/>
          </a:xfrm>
        </p:grpSpPr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6575C72E-C7F4-1E48-A367-1015CB5AFB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C507B23B-2969-3A71-2808-FE3BC2D349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21">
            <a:extLst>
              <a:ext uri="{FF2B5EF4-FFF2-40B4-BE49-F238E27FC236}">
                <a16:creationId xmlns:a16="http://schemas.microsoft.com/office/drawing/2014/main" id="{442B2E06-B8CD-F781-DE4F-4F9A9F3A435C}"/>
              </a:ext>
            </a:extLst>
          </p:cNvPr>
          <p:cNvGrpSpPr/>
          <p:nvPr/>
        </p:nvGrpSpPr>
        <p:grpSpPr>
          <a:xfrm>
            <a:off x="16654" y="8844865"/>
            <a:ext cx="1256320" cy="1256320"/>
            <a:chOff x="0" y="0"/>
            <a:chExt cx="812800" cy="812800"/>
          </a:xfrm>
        </p:grpSpPr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338ACBD2-53C1-E7F7-6990-23DD44C3BC5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96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5" name="TextBox 23">
              <a:extLst>
                <a:ext uri="{FF2B5EF4-FFF2-40B4-BE49-F238E27FC236}">
                  <a16:creationId xmlns:a16="http://schemas.microsoft.com/office/drawing/2014/main" id="{52CB425E-CB19-FA0F-CF19-43E6E0668F5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4F9A833A-52CA-A41F-6112-B7490B745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187" y="354085"/>
            <a:ext cx="8305799" cy="47894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0D9935-5773-D3B7-0BA9-23B2BFF0A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901" y="5347634"/>
            <a:ext cx="8305799" cy="46720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5D6F6C2-63C6-F01C-17C8-51FF827A5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7525" y="5336130"/>
            <a:ext cx="8305799" cy="467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BD6F0B-76C0-E09E-E954-BA254CE2C064}"/>
              </a:ext>
            </a:extLst>
          </p:cNvPr>
          <p:cNvGrpSpPr/>
          <p:nvPr/>
        </p:nvGrpSpPr>
        <p:grpSpPr>
          <a:xfrm>
            <a:off x="11488108" y="5769740"/>
            <a:ext cx="7406570" cy="740657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385FEA6-639F-8065-90D6-1066C61FD8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7BE6CD6-7A64-A705-6CD3-3C7802A02C0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7F3348AF-4564-0D8C-0ED5-C1CA76989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54524" y="1375012"/>
            <a:ext cx="3314714" cy="7181882"/>
          </a:xfrm>
          <a:prstGeom prst="rect">
            <a:avLst/>
          </a:prstGeom>
        </p:spPr>
      </p:pic>
      <p:sp>
        <p:nvSpPr>
          <p:cNvPr id="37" name="Freeform 25">
            <a:extLst>
              <a:ext uri="{FF2B5EF4-FFF2-40B4-BE49-F238E27FC236}">
                <a16:creationId xmlns:a16="http://schemas.microsoft.com/office/drawing/2014/main" id="{7F5327CB-08D7-1421-25B3-40A86D6298D0}"/>
              </a:ext>
            </a:extLst>
          </p:cNvPr>
          <p:cNvSpPr/>
          <p:nvPr/>
        </p:nvSpPr>
        <p:spPr>
          <a:xfrm>
            <a:off x="12240561" y="1161597"/>
            <a:ext cx="5742639" cy="7648353"/>
          </a:xfrm>
          <a:custGeom>
            <a:avLst/>
            <a:gdLst/>
            <a:ahLst/>
            <a:cxnLst/>
            <a:rect l="l" t="t" r="r" b="b"/>
            <a:pathLst>
              <a:path w="5742639" h="7648353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5" name="Group 28">
            <a:extLst>
              <a:ext uri="{FF2B5EF4-FFF2-40B4-BE49-F238E27FC236}">
                <a16:creationId xmlns:a16="http://schemas.microsoft.com/office/drawing/2014/main" id="{6BD89C78-F07D-5FF6-E2ED-57D2DD7C7866}"/>
              </a:ext>
            </a:extLst>
          </p:cNvPr>
          <p:cNvGrpSpPr/>
          <p:nvPr/>
        </p:nvGrpSpPr>
        <p:grpSpPr>
          <a:xfrm>
            <a:off x="12255801" y="1477600"/>
            <a:ext cx="1343260" cy="1343260"/>
            <a:chOff x="0" y="0"/>
            <a:chExt cx="812800" cy="812800"/>
          </a:xfrm>
        </p:grpSpPr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FE27A35C-9475-3491-B66E-D4E798BD03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27" name="TextBox 30">
              <a:extLst>
                <a:ext uri="{FF2B5EF4-FFF2-40B4-BE49-F238E27FC236}">
                  <a16:creationId xmlns:a16="http://schemas.microsoft.com/office/drawing/2014/main" id="{573BB832-C806-C9A6-7E0A-69EF9F0F129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C569EE14-B1B1-AB90-B048-920BFBE473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754" y="1374462"/>
            <a:ext cx="3314714" cy="7181882"/>
          </a:xfrm>
          <a:prstGeom prst="rect">
            <a:avLst/>
          </a:prstGeom>
        </p:spPr>
      </p:pic>
      <p:sp>
        <p:nvSpPr>
          <p:cNvPr id="35" name="Freeform 25">
            <a:extLst>
              <a:ext uri="{FF2B5EF4-FFF2-40B4-BE49-F238E27FC236}">
                <a16:creationId xmlns:a16="http://schemas.microsoft.com/office/drawing/2014/main" id="{1FD3936F-8777-1A78-A495-70ECA4D699C7}"/>
              </a:ext>
            </a:extLst>
          </p:cNvPr>
          <p:cNvSpPr/>
          <p:nvPr/>
        </p:nvSpPr>
        <p:spPr>
          <a:xfrm>
            <a:off x="8234791" y="1161047"/>
            <a:ext cx="5742639" cy="7648353"/>
          </a:xfrm>
          <a:custGeom>
            <a:avLst/>
            <a:gdLst/>
            <a:ahLst/>
            <a:cxnLst/>
            <a:rect l="l" t="t" r="r" b="b"/>
            <a:pathLst>
              <a:path w="5742639" h="7648353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AEAA57BE-B27B-293A-F8CB-6EE8B2B0B45B}"/>
              </a:ext>
            </a:extLst>
          </p:cNvPr>
          <p:cNvGrpSpPr/>
          <p:nvPr/>
        </p:nvGrpSpPr>
        <p:grpSpPr>
          <a:xfrm>
            <a:off x="5361963" y="3469231"/>
            <a:ext cx="1343260" cy="1343260"/>
            <a:chOff x="0" y="0"/>
            <a:chExt cx="812800" cy="812800"/>
          </a:xfrm>
        </p:grpSpPr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C51B4F7C-2BC4-3135-8732-0ED0D6EE226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0"/>
                  </a:srgbClr>
                </a:gs>
              </a:gsLst>
              <a:lin ang="0"/>
            </a:gradFill>
          </p:spPr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C63A03B9-19CA-9899-54E9-F2284BAE939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C2F03CB9-A352-AE80-4127-6C77F53D68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154" y="1389928"/>
            <a:ext cx="3314714" cy="7181882"/>
          </a:xfrm>
          <a:prstGeom prst="rect">
            <a:avLst/>
          </a:prstGeom>
        </p:spPr>
      </p:pic>
      <p:sp>
        <p:nvSpPr>
          <p:cNvPr id="33" name="Freeform 25">
            <a:extLst>
              <a:ext uri="{FF2B5EF4-FFF2-40B4-BE49-F238E27FC236}">
                <a16:creationId xmlns:a16="http://schemas.microsoft.com/office/drawing/2014/main" id="{5C7A3CBA-9277-7BA8-CC59-180E744C82F7}"/>
              </a:ext>
            </a:extLst>
          </p:cNvPr>
          <p:cNvSpPr/>
          <p:nvPr/>
        </p:nvSpPr>
        <p:spPr>
          <a:xfrm>
            <a:off x="4196191" y="1173745"/>
            <a:ext cx="5742639" cy="7648353"/>
          </a:xfrm>
          <a:custGeom>
            <a:avLst/>
            <a:gdLst/>
            <a:ahLst/>
            <a:cxnLst/>
            <a:rect l="l" t="t" r="r" b="b"/>
            <a:pathLst>
              <a:path w="5742639" h="7648353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090EF04-502F-C60C-E042-DA95A247E2CE}"/>
              </a:ext>
            </a:extLst>
          </p:cNvPr>
          <p:cNvGrpSpPr/>
          <p:nvPr/>
        </p:nvGrpSpPr>
        <p:grpSpPr>
          <a:xfrm>
            <a:off x="-757404" y="-2496169"/>
            <a:ext cx="5214383" cy="5214383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8F03442-11BA-D122-7982-F67FCDCAF0F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8F48982-304A-576E-C0A2-56FFBE69B60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14752EB-5495-5C21-FEE4-A57957B09C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11" y="1406981"/>
            <a:ext cx="3314715" cy="7181882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0E693DEE-5A48-9ED3-3AFE-82A4EEB3CD81}"/>
              </a:ext>
            </a:extLst>
          </p:cNvPr>
          <p:cNvSpPr txBox="1"/>
          <p:nvPr/>
        </p:nvSpPr>
        <p:spPr>
          <a:xfrm>
            <a:off x="6134100" y="232634"/>
            <a:ext cx="6019799" cy="745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683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Screenshots</a:t>
            </a:r>
          </a:p>
        </p:txBody>
      </p:sp>
      <p:sp>
        <p:nvSpPr>
          <p:cNvPr id="22" name="Freeform 25">
            <a:extLst>
              <a:ext uri="{FF2B5EF4-FFF2-40B4-BE49-F238E27FC236}">
                <a16:creationId xmlns:a16="http://schemas.microsoft.com/office/drawing/2014/main" id="{F1F4FBBD-7F6E-9C88-4AEC-794B0FE1E5FD}"/>
              </a:ext>
            </a:extLst>
          </p:cNvPr>
          <p:cNvSpPr/>
          <p:nvPr/>
        </p:nvSpPr>
        <p:spPr>
          <a:xfrm>
            <a:off x="200961" y="1193566"/>
            <a:ext cx="5742639" cy="7648353"/>
          </a:xfrm>
          <a:custGeom>
            <a:avLst/>
            <a:gdLst/>
            <a:ahLst/>
            <a:cxnLst/>
            <a:rect l="l" t="t" r="r" b="b"/>
            <a:pathLst>
              <a:path w="5742639" h="7648353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8" name="TextBox 32">
            <a:extLst>
              <a:ext uri="{FF2B5EF4-FFF2-40B4-BE49-F238E27FC236}">
                <a16:creationId xmlns:a16="http://schemas.microsoft.com/office/drawing/2014/main" id="{F922078D-55A9-109D-2593-EF430BBE6FA6}"/>
              </a:ext>
            </a:extLst>
          </p:cNvPr>
          <p:cNvSpPr txBox="1"/>
          <p:nvPr/>
        </p:nvSpPr>
        <p:spPr>
          <a:xfrm>
            <a:off x="16050268" y="9473025"/>
            <a:ext cx="724046" cy="2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id="29" name="TextBox 33">
            <a:extLst>
              <a:ext uri="{FF2B5EF4-FFF2-40B4-BE49-F238E27FC236}">
                <a16:creationId xmlns:a16="http://schemas.microsoft.com/office/drawing/2014/main" id="{2392FC9C-4460-786A-501D-ABEB682055C5}"/>
              </a:ext>
            </a:extLst>
          </p:cNvPr>
          <p:cNvSpPr txBox="1"/>
          <p:nvPr/>
        </p:nvSpPr>
        <p:spPr>
          <a:xfrm>
            <a:off x="16774314" y="9473025"/>
            <a:ext cx="484986" cy="24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81311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1337E6-97E7-A50C-DDA6-B92E9C7B0191}"/>
              </a:ext>
            </a:extLst>
          </p:cNvPr>
          <p:cNvGrpSpPr/>
          <p:nvPr/>
        </p:nvGrpSpPr>
        <p:grpSpPr>
          <a:xfrm>
            <a:off x="11623420" y="5741165"/>
            <a:ext cx="7406570" cy="7406570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A8C2C09-5564-8B2B-434A-826C14C93C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42C792B-7FC9-73B8-BE21-6197E0BC90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15FCA6-E81F-E31F-472E-FE3A4E5DA6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54524" y="1375013"/>
            <a:ext cx="3314714" cy="7181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4C3F14-8544-EFC7-EEB6-BB12108BFE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754" y="1374463"/>
            <a:ext cx="3314714" cy="7181880"/>
          </a:xfrm>
          <a:prstGeom prst="rect">
            <a:avLst/>
          </a:prstGeom>
        </p:spPr>
      </p:pic>
      <p:sp>
        <p:nvSpPr>
          <p:cNvPr id="11" name="Freeform 25">
            <a:extLst>
              <a:ext uri="{FF2B5EF4-FFF2-40B4-BE49-F238E27FC236}">
                <a16:creationId xmlns:a16="http://schemas.microsoft.com/office/drawing/2014/main" id="{53B34B49-874E-4102-9EA7-0AA3DA5E385C}"/>
              </a:ext>
            </a:extLst>
          </p:cNvPr>
          <p:cNvSpPr/>
          <p:nvPr/>
        </p:nvSpPr>
        <p:spPr>
          <a:xfrm>
            <a:off x="8234791" y="1161047"/>
            <a:ext cx="5742639" cy="7648353"/>
          </a:xfrm>
          <a:custGeom>
            <a:avLst/>
            <a:gdLst/>
            <a:ahLst/>
            <a:cxnLst/>
            <a:rect l="l" t="t" r="r" b="b"/>
            <a:pathLst>
              <a:path w="5742639" h="7648353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1DEFF206-A6AB-3288-2D2F-25A8C9D61737}"/>
              </a:ext>
            </a:extLst>
          </p:cNvPr>
          <p:cNvGrpSpPr/>
          <p:nvPr/>
        </p:nvGrpSpPr>
        <p:grpSpPr>
          <a:xfrm>
            <a:off x="-757404" y="-2496169"/>
            <a:ext cx="5214383" cy="5214383"/>
            <a:chOff x="0" y="0"/>
            <a:chExt cx="812800" cy="812800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9C52E6D-EC65-EDC3-50D9-D5734DED8DC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C67BF">
                    <a:alpha val="58000"/>
                  </a:srgbClr>
                </a:gs>
                <a:gs pos="100000">
                  <a:srgbClr val="F7ACFF">
                    <a:alpha val="58000"/>
                  </a:srgbClr>
                </a:gs>
              </a:gsLst>
              <a:lin ang="0"/>
            </a:gradFill>
          </p:spPr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id="{9C87A176-7B2C-3F6D-16E0-CF150CFFDA6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8C1664A-A873-C104-75E9-905E0F190B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0154" y="1389929"/>
            <a:ext cx="3314714" cy="7181880"/>
          </a:xfrm>
          <a:prstGeom prst="rect">
            <a:avLst/>
          </a:prstGeom>
        </p:spPr>
      </p:pic>
      <p:sp>
        <p:nvSpPr>
          <p:cNvPr id="16" name="Freeform 25">
            <a:extLst>
              <a:ext uri="{FF2B5EF4-FFF2-40B4-BE49-F238E27FC236}">
                <a16:creationId xmlns:a16="http://schemas.microsoft.com/office/drawing/2014/main" id="{D8BEBCCE-82DA-3036-2D84-963E0112606C}"/>
              </a:ext>
            </a:extLst>
          </p:cNvPr>
          <p:cNvSpPr/>
          <p:nvPr/>
        </p:nvSpPr>
        <p:spPr>
          <a:xfrm>
            <a:off x="4196191" y="1173745"/>
            <a:ext cx="5742639" cy="7648353"/>
          </a:xfrm>
          <a:custGeom>
            <a:avLst/>
            <a:gdLst/>
            <a:ahLst/>
            <a:cxnLst/>
            <a:rect l="l" t="t" r="r" b="b"/>
            <a:pathLst>
              <a:path w="5742639" h="7648353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BF73A5-711E-0287-4A50-4C6EBBFBCB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2511" y="1406981"/>
            <a:ext cx="3314714" cy="7181882"/>
          </a:xfrm>
          <a:prstGeom prst="rect">
            <a:avLst/>
          </a:prstGeom>
        </p:spPr>
      </p:pic>
      <p:sp>
        <p:nvSpPr>
          <p:cNvPr id="22" name="Freeform 25">
            <a:extLst>
              <a:ext uri="{FF2B5EF4-FFF2-40B4-BE49-F238E27FC236}">
                <a16:creationId xmlns:a16="http://schemas.microsoft.com/office/drawing/2014/main" id="{0AA5E0F5-CBAE-AA9C-E894-8AAB6B70E56C}"/>
              </a:ext>
            </a:extLst>
          </p:cNvPr>
          <p:cNvSpPr/>
          <p:nvPr/>
        </p:nvSpPr>
        <p:spPr>
          <a:xfrm>
            <a:off x="200961" y="1193566"/>
            <a:ext cx="5742639" cy="7648353"/>
          </a:xfrm>
          <a:custGeom>
            <a:avLst/>
            <a:gdLst/>
            <a:ahLst/>
            <a:cxnLst/>
            <a:rect l="l" t="t" r="r" b="b"/>
            <a:pathLst>
              <a:path w="5742639" h="7648353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6" name="Freeform 25">
            <a:extLst>
              <a:ext uri="{FF2B5EF4-FFF2-40B4-BE49-F238E27FC236}">
                <a16:creationId xmlns:a16="http://schemas.microsoft.com/office/drawing/2014/main" id="{FF31917B-51C9-6A38-8F92-8061A17BEE08}"/>
              </a:ext>
            </a:extLst>
          </p:cNvPr>
          <p:cNvSpPr/>
          <p:nvPr/>
        </p:nvSpPr>
        <p:spPr>
          <a:xfrm>
            <a:off x="12240561" y="1161597"/>
            <a:ext cx="5742639" cy="7648353"/>
          </a:xfrm>
          <a:custGeom>
            <a:avLst/>
            <a:gdLst/>
            <a:ahLst/>
            <a:cxnLst/>
            <a:rect l="l" t="t" r="r" b="b"/>
            <a:pathLst>
              <a:path w="5742639" h="7648353">
                <a:moveTo>
                  <a:pt x="0" y="0"/>
                </a:moveTo>
                <a:lnTo>
                  <a:pt x="5742639" y="0"/>
                </a:lnTo>
                <a:lnTo>
                  <a:pt x="5742639" y="7648354"/>
                </a:lnTo>
                <a:lnTo>
                  <a:pt x="0" y="7648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5B92DD35-05DD-BD2C-7877-B72A3316E699}"/>
              </a:ext>
            </a:extLst>
          </p:cNvPr>
          <p:cNvSpPr txBox="1"/>
          <p:nvPr/>
        </p:nvSpPr>
        <p:spPr>
          <a:xfrm>
            <a:off x="6134100" y="232634"/>
            <a:ext cx="6019799" cy="745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7"/>
              </a:lnSpc>
            </a:pPr>
            <a:r>
              <a:rPr lang="en-US" sz="6833" b="1" dirty="0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Screenshots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67FAD584-89F1-6042-B309-428620EC336A}"/>
              </a:ext>
            </a:extLst>
          </p:cNvPr>
          <p:cNvSpPr txBox="1"/>
          <p:nvPr/>
        </p:nvSpPr>
        <p:spPr>
          <a:xfrm>
            <a:off x="16050268" y="9473025"/>
            <a:ext cx="724046" cy="242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b="1">
                <a:solidFill>
                  <a:srgbClr val="24096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Page</a:t>
            </a:r>
          </a:p>
        </p:txBody>
      </p:sp>
      <p:sp>
        <p:nvSpPr>
          <p:cNvPr id="24" name="TextBox 33">
            <a:extLst>
              <a:ext uri="{FF2B5EF4-FFF2-40B4-BE49-F238E27FC236}">
                <a16:creationId xmlns:a16="http://schemas.microsoft.com/office/drawing/2014/main" id="{A7D8B5FD-92A9-2C91-880A-3E7AF69C2414}"/>
              </a:ext>
            </a:extLst>
          </p:cNvPr>
          <p:cNvSpPr txBox="1"/>
          <p:nvPr/>
        </p:nvSpPr>
        <p:spPr>
          <a:xfrm>
            <a:off x="16774314" y="9473025"/>
            <a:ext cx="484986" cy="24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9"/>
              </a:lnSpc>
            </a:pPr>
            <a:r>
              <a:rPr lang="en-US" sz="1822" dirty="0">
                <a:solidFill>
                  <a:srgbClr val="240960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4502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325</Words>
  <Application>Microsoft Office PowerPoint</Application>
  <PresentationFormat>Custom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Canva Sans</vt:lpstr>
      <vt:lpstr>Arial</vt:lpstr>
      <vt:lpstr>Montserrat</vt:lpstr>
      <vt:lpstr>Montserrat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Modern Minimalist Business Development Presentation</dc:title>
  <cp:lastModifiedBy>PRIYANK HANSPARA</cp:lastModifiedBy>
  <cp:revision>17</cp:revision>
  <dcterms:created xsi:type="dcterms:W3CDTF">2006-08-16T00:00:00Z</dcterms:created>
  <dcterms:modified xsi:type="dcterms:W3CDTF">2025-10-07T09:52:58Z</dcterms:modified>
  <dc:identifier>DAG001-gjtk</dc:identifier>
</cp:coreProperties>
</file>